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0"/>
  </p:notesMasterIdLst>
  <p:handoutMasterIdLst>
    <p:handoutMasterId r:id="rId91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4" r:id="rId8"/>
    <p:sldId id="990" r:id="rId9"/>
    <p:sldId id="991" r:id="rId10"/>
    <p:sldId id="992" r:id="rId11"/>
    <p:sldId id="99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1026" r:id="rId31"/>
    <p:sldId id="995" r:id="rId32"/>
    <p:sldId id="996" r:id="rId33"/>
    <p:sldId id="844" r:id="rId34"/>
    <p:sldId id="997" r:id="rId35"/>
    <p:sldId id="998" r:id="rId36"/>
    <p:sldId id="999" r:id="rId37"/>
    <p:sldId id="1000" r:id="rId38"/>
    <p:sldId id="1001" r:id="rId39"/>
    <p:sldId id="1025" r:id="rId40"/>
    <p:sldId id="1003" r:id="rId41"/>
    <p:sldId id="1004" r:id="rId42"/>
    <p:sldId id="1005" r:id="rId43"/>
    <p:sldId id="1006" r:id="rId44"/>
    <p:sldId id="1007" r:id="rId45"/>
    <p:sldId id="1008" r:id="rId46"/>
    <p:sldId id="1009" r:id="rId47"/>
    <p:sldId id="1010" r:id="rId48"/>
    <p:sldId id="1011" r:id="rId49"/>
    <p:sldId id="1013" r:id="rId50"/>
    <p:sldId id="1014" r:id="rId51"/>
    <p:sldId id="1015" r:id="rId52"/>
    <p:sldId id="1027" r:id="rId53"/>
    <p:sldId id="1018" r:id="rId54"/>
    <p:sldId id="1019" r:id="rId55"/>
    <p:sldId id="1020" r:id="rId56"/>
    <p:sldId id="1021" r:id="rId57"/>
    <p:sldId id="1022" r:id="rId58"/>
    <p:sldId id="1023" r:id="rId59"/>
    <p:sldId id="1024" r:id="rId60"/>
    <p:sldId id="1028" r:id="rId61"/>
    <p:sldId id="1029" r:id="rId62"/>
    <p:sldId id="982" r:id="rId63"/>
    <p:sldId id="979" r:id="rId64"/>
    <p:sldId id="972" r:id="rId65"/>
    <p:sldId id="973" r:id="rId66"/>
    <p:sldId id="951" r:id="rId67"/>
    <p:sldId id="952" r:id="rId68"/>
    <p:sldId id="974" r:id="rId69"/>
    <p:sldId id="953" r:id="rId70"/>
    <p:sldId id="955" r:id="rId71"/>
    <p:sldId id="956" r:id="rId72"/>
    <p:sldId id="936" r:id="rId73"/>
    <p:sldId id="957" r:id="rId74"/>
    <p:sldId id="958" r:id="rId75"/>
    <p:sldId id="959" r:id="rId76"/>
    <p:sldId id="960" r:id="rId77"/>
    <p:sldId id="962" r:id="rId78"/>
    <p:sldId id="963" r:id="rId79"/>
    <p:sldId id="964" r:id="rId80"/>
    <p:sldId id="965" r:id="rId81"/>
    <p:sldId id="966" r:id="rId82"/>
    <p:sldId id="967" r:id="rId83"/>
    <p:sldId id="968" r:id="rId84"/>
    <p:sldId id="970" r:id="rId85"/>
    <p:sldId id="971" r:id="rId86"/>
    <p:sldId id="984" r:id="rId87"/>
    <p:sldId id="983" r:id="rId88"/>
    <p:sldId id="977" r:id="rId89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26"/>
            <p14:sldId id="995"/>
            <p14:sldId id="996"/>
            <p14:sldId id="844"/>
            <p14:sldId id="997"/>
            <p14:sldId id="998"/>
            <p14:sldId id="999"/>
            <p14:sldId id="1000"/>
            <p14:sldId id="1001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3"/>
            <p14:sldId id="1014"/>
            <p14:sldId id="1015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D9D"/>
    <a:srgbClr val="323232"/>
    <a:srgbClr val="008C33"/>
    <a:srgbClr val="00B341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8" d="100"/>
          <a:sy n="58" d="100"/>
        </p:scale>
        <p:origin x="5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22.05.2023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22.05.2023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7062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98893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8583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6612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49254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28354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353208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42287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61446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487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9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  <a:blipFill>
                <a:blip r:embed="rId2"/>
                <a:stretch>
                  <a:fillRect l="-2917" t="-1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  <a:blipFill>
                <a:blip r:embed="rId2"/>
                <a:stretch>
                  <a:fillRect l="-2994" t="-1908" r="-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Чтобы узнать границы применимости </a:t>
            </a:r>
            <a:r>
              <a:rPr lang="en-US" dirty="0"/>
              <a:t>default’</a:t>
            </a:r>
            <a:r>
              <a:rPr lang="ru-RU" dirty="0" err="1"/>
              <a:t>ов</a:t>
            </a:r>
            <a:r>
              <a:rPr lang="ru-RU" dirty="0"/>
              <a:t> в </a:t>
            </a:r>
            <a:r>
              <a:rPr lang="en-US" dirty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/>
              <a:t>Чтобы поймать ощущение «Так вот почему </a:t>
            </a:r>
            <a:r>
              <a:rPr lang="en-US" dirty="0"/>
              <a:t>…!</a:t>
            </a:r>
            <a:r>
              <a:rPr lang="ru-RU" dirty="0"/>
              <a:t>»</a:t>
            </a:r>
          </a:p>
          <a:p>
            <a:endParaRPr lang="en-US" dirty="0"/>
          </a:p>
          <a:p>
            <a:pPr lvl="2"/>
            <a:r>
              <a:rPr lang="ru-RU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67771-7491-4857-A4CD-44756BFB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Не все </a:t>
            </a:r>
            <a:r>
              <a:rPr lang="en-US" dirty="0"/>
              <a:t>O(1) </a:t>
            </a:r>
            <a:r>
              <a:rPr lang="ru-RU" dirty="0"/>
              <a:t>одинаковы</a:t>
            </a:r>
            <a:endParaRPr lang="en-US" dirty="0"/>
          </a:p>
          <a:p>
            <a:pPr lvl="2"/>
            <a:r>
              <a:rPr lang="en-US" dirty="0"/>
              <a:t>O(1) </a:t>
            </a:r>
            <a:r>
              <a:rPr lang="ru-RU" dirty="0"/>
              <a:t>может быть амортизированным</a:t>
            </a:r>
          </a:p>
          <a:p>
            <a:pPr lvl="2"/>
            <a:r>
              <a:rPr lang="ru-RU" dirty="0"/>
              <a:t>Амортизированное </a:t>
            </a:r>
            <a:r>
              <a:rPr lang="en-US" dirty="0"/>
              <a:t>O(1) </a:t>
            </a:r>
            <a:r>
              <a:rPr lang="ru-RU" dirty="0"/>
              <a:t>означает, что </a:t>
            </a:r>
            <a:r>
              <a:rPr lang="en-US" dirty="0"/>
              <a:t>N </a:t>
            </a:r>
            <a:r>
              <a:rPr lang="ru-RU" dirty="0"/>
              <a:t>операций всегда выполняются за </a:t>
            </a:r>
            <a:r>
              <a:rPr lang="en-US" dirty="0"/>
              <a:t>O(N)</a:t>
            </a:r>
            <a:endParaRPr lang="ru-RU" dirty="0"/>
          </a:p>
          <a:p>
            <a:endParaRPr lang="ru-RU" dirty="0"/>
          </a:p>
          <a:p>
            <a:pPr lvl="1"/>
            <a:r>
              <a:rPr lang="ru-RU" dirty="0"/>
              <a:t>Особенности применения </a:t>
            </a:r>
            <a:r>
              <a:rPr lang="en-US" dirty="0"/>
              <a:t>std::vector</a:t>
            </a:r>
          </a:p>
          <a:p>
            <a:pPr lvl="2"/>
            <a:r>
              <a:rPr lang="ru-RU" dirty="0"/>
              <a:t>Отдельные вызовы </a:t>
            </a:r>
            <a:r>
              <a:rPr lang="en-US" dirty="0" err="1"/>
              <a:t>push_back</a:t>
            </a:r>
            <a:r>
              <a:rPr lang="en-US" dirty="0"/>
              <a:t> </a:t>
            </a:r>
            <a:r>
              <a:rPr lang="ru-RU" dirty="0"/>
              <a:t>могут работать за </a:t>
            </a:r>
            <a:r>
              <a:rPr lang="en-US" dirty="0"/>
              <a:t>O(N)</a:t>
            </a:r>
          </a:p>
          <a:p>
            <a:pPr lvl="2"/>
            <a:r>
              <a:rPr lang="en-US" dirty="0" err="1"/>
              <a:t>push_back</a:t>
            </a:r>
            <a:r>
              <a:rPr lang="en-US" dirty="0"/>
              <a:t> </a:t>
            </a:r>
            <a:r>
              <a:rPr lang="ru-RU" b="1" dirty="0"/>
              <a:t>может</a:t>
            </a:r>
            <a:r>
              <a:rPr lang="ru-RU" dirty="0"/>
              <a:t> приводить к </a:t>
            </a:r>
            <a:r>
              <a:rPr lang="ru-RU" dirty="0" err="1"/>
              <a:t>инвалидации</a:t>
            </a:r>
            <a:r>
              <a:rPr lang="ru-RU" dirty="0"/>
              <a:t> ссылок, итераторов и указателей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 </a:t>
                </a:r>
                <a:r>
                  <a:rPr lang="ru-RU" dirty="0" err="1"/>
                  <a:t>бакетов</a:t>
                </a:r>
                <a:r>
                  <a:rPr lang="ru-RU" dirty="0"/>
                  <a:t> в</a:t>
                </a:r>
                <a:r>
                  <a:rPr lang="en-US" dirty="0"/>
                  <a:t> </a:t>
                </a:r>
                <a:r>
                  <a:rPr lang="ru-RU" dirty="0"/>
                  <a:t>хеш-таблице</a:t>
                </a:r>
                <a:endParaRPr lang="en-US" dirty="0"/>
              </a:p>
              <a:p>
                <a:endParaRPr lang="en-US" dirty="0"/>
              </a:p>
              <a:p>
                <a:pPr lvl="2"/>
                <a:r>
                  <a:rPr lang="en-US" dirty="0"/>
                  <a:t>Load factor </a:t>
                </a:r>
                <a:r>
                  <a:rPr lang="ru-RU" dirty="0"/>
                  <a:t>задаёт среднюю длину цепочки в хеш-таблице</a:t>
                </a:r>
              </a:p>
              <a:p>
                <a:pPr lvl="2"/>
                <a:r>
                  <a:rPr lang="ru-RU" dirty="0"/>
                  <a:t>Если </a:t>
                </a:r>
                <a:r>
                  <a:rPr lang="en-US" dirty="0"/>
                  <a:t>load factor </a:t>
                </a:r>
                <a:r>
                  <a:rPr lang="ru-RU" dirty="0"/>
                  <a:t>достигает высокого значения, мы выполняем рехеширование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цепочек не превышают </a:t>
            </a:r>
            <a:r>
              <a:rPr lang="ru-RU" dirty="0" err="1"/>
              <a:t>load_factor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float </a:t>
            </a:r>
            <a:r>
              <a:rPr lang="en-US" dirty="0" err="1"/>
              <a:t>load_factor</a:t>
            </a:r>
            <a:r>
              <a:rPr lang="en-US" dirty="0"/>
              <a:t>() – </a:t>
            </a:r>
            <a:r>
              <a:rPr lang="ru-RU" dirty="0"/>
              <a:t>возвращает текущее значение </a:t>
            </a:r>
            <a:r>
              <a:rPr lang="en-US" dirty="0"/>
              <a:t>load factor</a:t>
            </a:r>
          </a:p>
          <a:p>
            <a:pPr lvl="2"/>
            <a:r>
              <a:rPr lang="en-US" dirty="0"/>
              <a:t>float </a:t>
            </a:r>
            <a:r>
              <a:rPr lang="en-US" dirty="0" err="1"/>
              <a:t>max_load_factor</a:t>
            </a:r>
            <a:r>
              <a:rPr lang="en-US" dirty="0"/>
              <a:t>() – </a:t>
            </a:r>
            <a:r>
              <a:rPr lang="ru-RU" dirty="0"/>
              <a:t>возвращает значение </a:t>
            </a:r>
            <a:r>
              <a:rPr lang="en-US" dirty="0"/>
              <a:t>load factor, </a:t>
            </a:r>
            <a:r>
              <a:rPr lang="ru-RU" dirty="0"/>
              <a:t>при достижении которого выполняется рехеширование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max_load_factor</a:t>
            </a:r>
            <a:r>
              <a:rPr lang="en-US" dirty="0"/>
              <a:t>(float) — </a:t>
            </a:r>
            <a:r>
              <a:rPr lang="ru-RU" dirty="0"/>
              <a:t>позволяет задать пороговое значение </a:t>
            </a:r>
            <a:r>
              <a:rPr lang="en-US" dirty="0"/>
              <a:t>load factor</a:t>
            </a:r>
          </a:p>
          <a:p>
            <a:pPr marL="4037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Средняя длина цепочки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никогда не превосходит </a:t>
            </a:r>
            <a:r>
              <a:rPr lang="en-US" dirty="0" err="1"/>
              <a:t>max_load_factor</a:t>
            </a:r>
            <a:endParaRPr lang="en-US" dirty="0"/>
          </a:p>
          <a:p>
            <a:pPr lvl="2"/>
            <a:r>
              <a:rPr lang="ru-RU" dirty="0"/>
              <a:t>Поиск выполняется за длину цепочки, то есть в среднем за </a:t>
            </a:r>
            <a:r>
              <a:rPr lang="en-US" dirty="0"/>
              <a:t>O(</a:t>
            </a:r>
            <a:r>
              <a:rPr lang="en-US" dirty="0" err="1"/>
              <a:t>max_load_factor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max_load_factor</a:t>
            </a:r>
            <a:r>
              <a:rPr lang="en-US" dirty="0"/>
              <a:t> </a:t>
            </a:r>
            <a:r>
              <a:rPr lang="ru-RU" dirty="0"/>
              <a:t>не зависит от заполненности таблицы</a:t>
            </a:r>
          </a:p>
          <a:p>
            <a:pPr lvl="2"/>
            <a:r>
              <a:rPr lang="ru-RU" dirty="0"/>
              <a:t>Значит, время поиска не зависит от числа элементов в таблице</a:t>
            </a:r>
          </a:p>
          <a:p>
            <a:pPr lvl="2"/>
            <a:r>
              <a:rPr lang="ru-RU" dirty="0"/>
              <a:t>Значит,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 </a:t>
            </a:r>
            <a:r>
              <a:rPr lang="ru-RU" dirty="0"/>
              <a:t>в среднем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длины </a:t>
            </a:r>
            <a:r>
              <a:rPr lang="ru-RU" b="1" dirty="0"/>
              <a:t>всех</a:t>
            </a:r>
            <a:r>
              <a:rPr lang="ru-RU" dirty="0"/>
              <a:t> цепочек не превышают </a:t>
            </a:r>
            <a:r>
              <a:rPr lang="en-US" dirty="0"/>
              <a:t>max_</a:t>
            </a:r>
            <a:r>
              <a:rPr lang="ru-RU" dirty="0" err="1"/>
              <a:t>load_factor</a:t>
            </a:r>
            <a:r>
              <a:rPr lang="ru-RU" dirty="0"/>
              <a:t> </a:t>
            </a:r>
            <a:r>
              <a:rPr lang="en-US" dirty="0"/>
              <a:t>→ </a:t>
            </a:r>
            <a:r>
              <a:rPr lang="en-US" dirty="0" err="1"/>
              <a:t>unordered_set</a:t>
            </a:r>
            <a:r>
              <a:rPr lang="en-US" dirty="0"/>
              <a:t>::find </a:t>
            </a:r>
            <a:r>
              <a:rPr lang="ru-RU" dirty="0"/>
              <a:t>работает за </a:t>
            </a:r>
            <a:r>
              <a:rPr lang="en-US" dirty="0"/>
              <a:t>O(1)</a:t>
            </a:r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6935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dirty="0"/>
              <a:t>Вычислили </a:t>
            </a:r>
            <a:r>
              <a:rPr lang="ru-RU" dirty="0" err="1"/>
              <a:t>хеш</a:t>
            </a:r>
            <a:r>
              <a:rPr lang="ru-RU" dirty="0"/>
              <a:t> — </a:t>
            </a:r>
            <a:r>
              <a:rPr lang="en-US" dirty="0"/>
              <a:t>O(1)</a:t>
            </a:r>
            <a:endParaRPr lang="ru-RU" dirty="0"/>
          </a:p>
          <a:p>
            <a:pPr lvl="3"/>
            <a:r>
              <a:rPr lang="ru-RU" dirty="0"/>
              <a:t>Выбрали по нему </a:t>
            </a:r>
            <a:r>
              <a:rPr lang="ru-RU" dirty="0" err="1"/>
              <a:t>бакет</a:t>
            </a:r>
            <a:r>
              <a:rPr lang="en-US" dirty="0"/>
              <a:t> — O(1)</a:t>
            </a:r>
            <a:endParaRPr lang="ru-RU" dirty="0"/>
          </a:p>
          <a:p>
            <a:pPr lvl="3"/>
            <a:r>
              <a:rPr lang="ru-RU" dirty="0"/>
              <a:t>Вставили в связный список</a:t>
            </a:r>
            <a:r>
              <a:rPr lang="en-US" dirty="0"/>
              <a:t> — O(1)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3384495"/>
            <a:ext cx="1092200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83A5B-11AD-4925-AA6C-4832ED693A4F}"/>
              </a:ext>
            </a:extLst>
          </p:cNvPr>
          <p:cNvSpPr/>
          <p:nvPr/>
        </p:nvSpPr>
        <p:spPr>
          <a:xfrm>
            <a:off x="6023838" y="4943358"/>
            <a:ext cx="598516" cy="59851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dirty="0"/>
              <a:t>При вставке иногда выполняется рехеширование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6734" y="3405689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4696155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5962461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395950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709894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6023838" y="3631337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37782" y="3631337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395950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709894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395950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709894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6058962" y="6259484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209664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721974" y="6209664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3404967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4671273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5937579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7203999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64076" y="8470305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46514" y="973661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28952" y="11139740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7324" y="3631337"/>
            <a:ext cx="598516" cy="598516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081268" y="3631337"/>
            <a:ext cx="598516" cy="598516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081268" y="10046419"/>
            <a:ext cx="598516" cy="59851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799328"/>
            <a:ext cx="598516" cy="59851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943358"/>
            <a:ext cx="598516" cy="59851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081268" y="4943358"/>
            <a:ext cx="598516" cy="598516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6209664"/>
            <a:ext cx="598516" cy="5985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081268" y="6301161"/>
            <a:ext cx="598516" cy="5985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10046419"/>
            <a:ext cx="598516" cy="59851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1427850"/>
            <a:ext cx="598516" cy="598516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7552351"/>
            <a:ext cx="598516" cy="59851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При равномерности хеш-функции и </a:t>
            </a:r>
            <a:r>
              <a:rPr lang="ru-RU" dirty="0" err="1"/>
              <a:t>равновероятности</a:t>
            </a:r>
            <a:r>
              <a:rPr lang="ru-RU" dirty="0"/>
              <a:t> всех ключей </a:t>
            </a:r>
            <a:r>
              <a:rPr lang="en-US" dirty="0" err="1"/>
              <a:t>unordered_set</a:t>
            </a:r>
            <a:r>
              <a:rPr lang="en-US" dirty="0"/>
              <a:t>::insert</a:t>
            </a:r>
            <a:endParaRPr lang="ru-RU" dirty="0"/>
          </a:p>
          <a:p>
            <a:pPr lvl="1"/>
            <a:r>
              <a:rPr lang="ru-RU" dirty="0"/>
              <a:t>работает за</a:t>
            </a:r>
            <a:r>
              <a:rPr lang="en-US" dirty="0"/>
              <a:t> </a:t>
            </a:r>
            <a:r>
              <a:rPr lang="ru-RU" dirty="0"/>
              <a:t>амортизированное </a:t>
            </a:r>
            <a:r>
              <a:rPr lang="en-US" dirty="0"/>
              <a:t>O(1)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AC9CF-7B65-40EB-BAEE-2D974B4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Не все </a:t>
            </a:r>
            <a:r>
              <a:rPr lang="en-US" dirty="0"/>
              <a:t>O(1) </a:t>
            </a:r>
            <a:r>
              <a:rPr lang="ru-RU" dirty="0"/>
              <a:t>одинаковы</a:t>
            </a:r>
            <a:endParaRPr lang="en-US" dirty="0"/>
          </a:p>
          <a:p>
            <a:pPr lvl="2"/>
            <a:r>
              <a:rPr lang="ru-RU" dirty="0"/>
              <a:t>Вставка, удаление и поиск работают в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 </a:t>
            </a:r>
            <a:r>
              <a:rPr lang="en-US" dirty="0"/>
              <a:t>O(1)</a:t>
            </a:r>
            <a:r>
              <a:rPr lang="ru-RU" dirty="0"/>
              <a:t> </a:t>
            </a:r>
            <a:r>
              <a:rPr lang="ru-RU" b="1" dirty="0"/>
              <a:t>в среднем</a:t>
            </a:r>
          </a:p>
          <a:p>
            <a:pPr lvl="2"/>
            <a:r>
              <a:rPr lang="ru-RU" dirty="0"/>
              <a:t>Это обеспечивается за счёт контроля </a:t>
            </a:r>
            <a:r>
              <a:rPr lang="en-US" dirty="0"/>
              <a:t>load factor</a:t>
            </a:r>
          </a:p>
          <a:p>
            <a:pPr lvl="2"/>
            <a:endParaRPr lang="en-US" dirty="0"/>
          </a:p>
          <a:p>
            <a:pPr lvl="1"/>
            <a:r>
              <a:rPr lang="ru-RU" dirty="0"/>
              <a:t>Особенности применения </a:t>
            </a:r>
            <a:r>
              <a:rPr lang="en-US" dirty="0"/>
              <a:t>std::</a:t>
            </a:r>
            <a:r>
              <a:rPr lang="en-US" dirty="0" err="1"/>
              <a:t>unordered_set</a:t>
            </a:r>
            <a:endParaRPr lang="en-US" dirty="0"/>
          </a:p>
          <a:p>
            <a:pPr lvl="2"/>
            <a:r>
              <a:rPr lang="ru-RU" dirty="0"/>
              <a:t>Отдельные вызовы </a:t>
            </a:r>
            <a:r>
              <a:rPr lang="en-US" dirty="0"/>
              <a:t>insert </a:t>
            </a:r>
            <a:r>
              <a:rPr lang="ru-RU" dirty="0"/>
              <a:t>могут работать за </a:t>
            </a:r>
            <a:r>
              <a:rPr lang="en-US" dirty="0"/>
              <a:t>O(N)</a:t>
            </a:r>
          </a:p>
          <a:p>
            <a:pPr lvl="2"/>
            <a:r>
              <a:rPr lang="en-US" dirty="0"/>
              <a:t>insert </a:t>
            </a:r>
            <a:r>
              <a:rPr lang="ru-RU" b="1" dirty="0"/>
              <a:t>может</a:t>
            </a:r>
            <a:r>
              <a:rPr lang="ru-RU" dirty="0"/>
              <a:t> приводить к </a:t>
            </a:r>
            <a:r>
              <a:rPr lang="ru-RU" dirty="0" err="1"/>
              <a:t>инвалидации</a:t>
            </a:r>
            <a:r>
              <a:rPr lang="en-US" dirty="0"/>
              <a:t> </a:t>
            </a:r>
            <a:r>
              <a:rPr lang="ru-RU" dirty="0"/>
              <a:t>итераторов</a:t>
            </a:r>
          </a:p>
        </p:txBody>
      </p:sp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pPr marL="36" lvl="1" indent="0">
              <a:buNone/>
            </a:pP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flat_set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O(N)</a:t>
            </a:r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O(log N)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O(N)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95234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при выборе контейнера всегда рассматривайте </a:t>
            </a:r>
            <a:r>
              <a:rPr lang="en-US" dirty="0"/>
              <a:t>default </a:t>
            </a:r>
            <a:r>
              <a:rPr lang="ru-RU" dirty="0"/>
              <a:t>в первую очередь</a:t>
            </a:r>
          </a:p>
          <a:p>
            <a:pPr lvl="2"/>
            <a:r>
              <a:rPr lang="ru-RU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Оценка </a:t>
            </a:r>
            <a:r>
              <a:rPr lang="en-US" dirty="0"/>
              <a:t>O(1) </a:t>
            </a:r>
            <a:r>
              <a:rPr lang="ru-RU" dirty="0"/>
              <a:t>означает, что время работы операции не зависит от размера входных данных</a:t>
            </a:r>
          </a:p>
          <a:p>
            <a:pPr lvl="2"/>
            <a:r>
              <a:rPr lang="ru-RU" dirty="0"/>
              <a:t>Понимание основ важно, чтобы создавать качественный код и ускорять запуск продуктов</a:t>
            </a:r>
          </a:p>
          <a:p>
            <a:pPr lvl="2"/>
            <a:r>
              <a:rPr lang="ru-RU" dirty="0"/>
              <a:t>Проявляйте здоровые интерес и любопытство, чтобы узнавать, как устроено то, чем вы пользуетесь</a:t>
            </a:r>
          </a:p>
          <a:p>
            <a:pPr lvl="2"/>
            <a:r>
              <a:rPr lang="ru-RU" dirty="0"/>
              <a:t>Это будет растить вашу квалификацию, а следовательно и счастье</a:t>
            </a:r>
          </a:p>
        </p:txBody>
      </p:sp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70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71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78026</TotalTime>
  <Words>2790</Words>
  <Application>Microsoft Office PowerPoint</Application>
  <PresentationFormat>Custom</PresentationFormat>
  <Paragraphs>551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Итоги</vt:lpstr>
      <vt:lpstr>Устройство unordered_set</vt:lpstr>
      <vt:lpstr>Асимптотики времени работы операций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1852</cp:revision>
  <dcterms:created xsi:type="dcterms:W3CDTF">2014-09-09T08:22:07Z</dcterms:created>
  <dcterms:modified xsi:type="dcterms:W3CDTF">2023-05-22T08:25:09Z</dcterms:modified>
  <cp:category>presentation technology</cp:category>
</cp:coreProperties>
</file>